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69" r:id="rId3"/>
    <p:sldId id="275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72507"/>
          </a:xfrm>
        </p:spPr>
        <p:txBody>
          <a:bodyPr/>
          <a:lstStyle/>
          <a:p>
            <a:r>
              <a:rPr lang="bg-BG" dirty="0"/>
              <a:t>Регионална сигурност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422709"/>
            <a:ext cx="8791575" cy="2499920"/>
          </a:xfrm>
        </p:spPr>
        <p:txBody>
          <a:bodyPr>
            <a:normAutofit/>
          </a:bodyPr>
          <a:lstStyle/>
          <a:p>
            <a:r>
              <a:rPr lang="bg-BG" dirty="0"/>
              <a:t>Мислене на света с регионални категории</a:t>
            </a:r>
          </a:p>
          <a:p>
            <a:r>
              <a:rPr lang="bg-BG" dirty="0"/>
              <a:t>Ориентиране и оценяване на актуалните политически събития и от регионален аспект</a:t>
            </a:r>
          </a:p>
          <a:p>
            <a:r>
              <a:rPr lang="bg-BG" dirty="0"/>
              <a:t>Разпознаване и анализиране връзката между държавната и регионалната сигурност</a:t>
            </a:r>
          </a:p>
        </p:txBody>
      </p:sp>
    </p:spTree>
    <p:extLst>
      <p:ext uri="{BB962C8B-B14F-4D97-AF65-F5344CB8AC3E}">
        <p14:creationId xmlns:p14="http://schemas.microsoft.com/office/powerpoint/2010/main" val="3954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1413" y="176169"/>
            <a:ext cx="9905998" cy="855677"/>
          </a:xfrm>
        </p:spPr>
        <p:txBody>
          <a:bodyPr>
            <a:normAutofit fontScale="90000"/>
          </a:bodyPr>
          <a:lstStyle/>
          <a:p>
            <a:r>
              <a:rPr lang="bg-BG" dirty="0"/>
              <a:t>Примерно разделяне на света на геополитически региони</a:t>
            </a:r>
          </a:p>
        </p:txBody>
      </p:sp>
      <p:pic>
        <p:nvPicPr>
          <p:cNvPr id="5" name="Контейнер за съдържание 4" descr="Картина, която съдържа текст, карта&#10;&#10;Описание, генерирано с много висока достоверност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031846"/>
            <a:ext cx="9905998" cy="5826154"/>
          </a:xfrm>
        </p:spPr>
      </p:pic>
    </p:spTree>
    <p:extLst>
      <p:ext uri="{BB962C8B-B14F-4D97-AF65-F5344CB8AC3E}">
        <p14:creationId xmlns:p14="http://schemas.microsoft.com/office/powerpoint/2010/main" val="2505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Природа на регионалното пространство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15085"/>
          </a:xfrm>
        </p:spPr>
        <p:txBody>
          <a:bodyPr>
            <a:normAutofit/>
          </a:bodyPr>
          <a:lstStyle/>
          <a:p>
            <a:r>
              <a:rPr lang="bg-BG" dirty="0"/>
              <a:t>В зависимост от възможностите на държавите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bg-BG" dirty="0"/>
              <a:t>потенциално доминиращи, неутрални и подчинени</a:t>
            </a:r>
            <a:r>
              <a:rPr lang="en-US" dirty="0"/>
              <a:t> </a:t>
            </a:r>
            <a:r>
              <a:rPr lang="bg-BG" dirty="0"/>
              <a:t>региони</a:t>
            </a:r>
            <a:r>
              <a:rPr lang="en-US" dirty="0"/>
              <a:t>;</a:t>
            </a:r>
          </a:p>
          <a:p>
            <a:r>
              <a:rPr lang="bg-BG" dirty="0"/>
              <a:t>В зависимост от значимостта на вътрешните участници</a:t>
            </a:r>
            <a:r>
              <a:rPr lang="en-US" dirty="0"/>
              <a:t>: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централни и периферийни</a:t>
            </a:r>
            <a:r>
              <a:rPr lang="en-US" dirty="0"/>
              <a:t>;</a:t>
            </a:r>
          </a:p>
          <a:p>
            <a:r>
              <a:rPr lang="bg-BG" dirty="0"/>
              <a:t>В зависимост от степента на външни намеси</a:t>
            </a:r>
          </a:p>
          <a:p>
            <a:pPr marL="0" indent="0">
              <a:buNone/>
            </a:pPr>
            <a:r>
              <a:rPr lang="bg-BG" dirty="0"/>
              <a:t>вътрешно и външно балансирани</a:t>
            </a:r>
          </a:p>
        </p:txBody>
      </p:sp>
    </p:spTree>
    <p:extLst>
      <p:ext uri="{BB962C8B-B14F-4D97-AF65-F5344CB8AC3E}">
        <p14:creationId xmlns:p14="http://schemas.microsoft.com/office/powerpoint/2010/main" val="138262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регионални пространства</a:t>
            </a:r>
          </a:p>
        </p:txBody>
      </p:sp>
      <p:graphicFrame>
        <p:nvGraphicFramePr>
          <p:cNvPr id="4" name="Контейнер за съдържани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531296"/>
              </p:ext>
            </p:extLst>
          </p:nvPr>
        </p:nvGraphicFramePr>
        <p:xfrm>
          <a:off x="2197726" y="2659150"/>
          <a:ext cx="7793372" cy="2609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7218">
                  <a:extLst>
                    <a:ext uri="{9D8B030D-6E8A-4147-A177-3AD203B41FA5}">
                      <a16:colId xmlns:a16="http://schemas.microsoft.com/office/drawing/2014/main" val="1482054887"/>
                    </a:ext>
                  </a:extLst>
                </a:gridCol>
                <a:gridCol w="2598077">
                  <a:extLst>
                    <a:ext uri="{9D8B030D-6E8A-4147-A177-3AD203B41FA5}">
                      <a16:colId xmlns:a16="http://schemas.microsoft.com/office/drawing/2014/main" val="3871650210"/>
                    </a:ext>
                  </a:extLst>
                </a:gridCol>
                <a:gridCol w="2598077">
                  <a:extLst>
                    <a:ext uri="{9D8B030D-6E8A-4147-A177-3AD203B41FA5}">
                      <a16:colId xmlns:a16="http://schemas.microsoft.com/office/drawing/2014/main" val="812627606"/>
                    </a:ext>
                  </a:extLst>
                </a:gridCol>
              </a:tblGrid>
              <a:tr h="26091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1800" dirty="0">
                          <a:effectLst/>
                        </a:rPr>
                        <a:t>Потенциално доминиращи, централни, вътрешно балансирани регионални пространства</a:t>
                      </a:r>
                      <a:endParaRPr lang="bg-B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1800" dirty="0">
                          <a:effectLst/>
                        </a:rPr>
                        <a:t>Неутрални, централни/периферийни, вътрешно балансирани регионални пространства</a:t>
                      </a:r>
                      <a:endParaRPr lang="bg-B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1800" dirty="0">
                          <a:effectLst/>
                        </a:rPr>
                        <a:t>Подчинени, централни/периферийни, външно балансирани регионални пространства</a:t>
                      </a:r>
                      <a:endParaRPr lang="bg-B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117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73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Определяне на структурата на региона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Кои въздействия са структуроопределящи?</a:t>
            </a:r>
          </a:p>
          <a:p>
            <a:endParaRPr lang="bg-BG" dirty="0"/>
          </a:p>
          <a:p>
            <a:r>
              <a:rPr lang="bg-BG" dirty="0"/>
              <a:t>Участникът, който е техен източник, подчинен ли е на друг?</a:t>
            </a:r>
          </a:p>
          <a:p>
            <a:endParaRPr lang="bg-BG" dirty="0"/>
          </a:p>
          <a:p>
            <a:r>
              <a:rPr lang="bg-BG" dirty="0"/>
              <a:t>Какъв ефект пораждат влияния насочени към един и същ обект?</a:t>
            </a:r>
          </a:p>
        </p:txBody>
      </p:sp>
    </p:spTree>
    <p:extLst>
      <p:ext uri="{BB962C8B-B14F-4D97-AF65-F5344CB8AC3E}">
        <p14:creationId xmlns:p14="http://schemas.microsoft.com/office/powerpoint/2010/main" val="320897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Определяне на структурата на региона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… взаимодействия между държави, попадащи в една и съща категория са преодолими, макар и при определени обстоятелства това състояние да се променя. По-важното при това положение е, че не е възможно въвеждането на йерархична зависимост помежду им, което поставя въпроса по какъв начин тези взаимовръзки следва да бъдат отчитани на структурно равнище…</a:t>
            </a:r>
          </a:p>
        </p:txBody>
      </p:sp>
    </p:spTree>
    <p:extLst>
      <p:ext uri="{BB962C8B-B14F-4D97-AF65-F5344CB8AC3E}">
        <p14:creationId xmlns:p14="http://schemas.microsoft.com/office/powerpoint/2010/main" val="791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Хоризонтални структури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455027"/>
          </a:xfrm>
        </p:spPr>
        <p:txBody>
          <a:bodyPr>
            <a:normAutofit/>
          </a:bodyPr>
          <a:lstStyle/>
          <a:p>
            <a:r>
              <a:rPr lang="bg-BG" dirty="0"/>
              <a:t>Преобладаващ тип отношения – сътрудничество или враждебност</a:t>
            </a:r>
          </a:p>
          <a:p>
            <a:endParaRPr lang="bg-BG" dirty="0"/>
          </a:p>
          <a:p>
            <a:r>
              <a:rPr lang="bg-BG" dirty="0"/>
              <a:t>Защо без „неутралност“?</a:t>
            </a:r>
          </a:p>
          <a:p>
            <a:endParaRPr lang="bg-BG" dirty="0"/>
          </a:p>
          <a:p>
            <a:r>
              <a:rPr lang="bg-BG" dirty="0"/>
              <a:t>Отношения между държави от различни категории имат ли смисъл за анализа?</a:t>
            </a:r>
          </a:p>
        </p:txBody>
      </p:sp>
    </p:spTree>
    <p:extLst>
      <p:ext uri="{BB962C8B-B14F-4D97-AF65-F5344CB8AC3E}">
        <p14:creationId xmlns:p14="http://schemas.microsoft.com/office/powerpoint/2010/main" val="395818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Вертикални структури на региона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Дървовидни структури показващи посоката на структуроопределящо влияние, разклоняващи се при преминаването към участници с по-нисък потенциал на намеса</a:t>
            </a:r>
          </a:p>
          <a:p>
            <a:endParaRPr lang="bg-BG" dirty="0"/>
          </a:p>
          <a:p>
            <a:r>
              <a:rPr lang="bg-BG" dirty="0"/>
              <a:t>„Парадигма на регионалното пространство“</a:t>
            </a:r>
          </a:p>
        </p:txBody>
      </p:sp>
    </p:spTree>
    <p:extLst>
      <p:ext uri="{BB962C8B-B14F-4D97-AF65-F5344CB8AC3E}">
        <p14:creationId xmlns:p14="http://schemas.microsoft.com/office/powerpoint/2010/main" val="225861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9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Контейнер за съдържание 4" descr="Картина, която съдържа текст&#10;&#10;Описание, генерирано с много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806488"/>
            <a:ext cx="6112382" cy="323956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bg-BG" sz="2800">
                <a:solidFill>
                  <a:srgbClr val="FFFFFF"/>
                </a:solidFill>
              </a:rPr>
              <a:t>Структура на регион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bg-BG" sz="1800" dirty="0">
                <a:solidFill>
                  <a:srgbClr val="FFFFFF"/>
                </a:solidFill>
              </a:rPr>
              <a:t>Хоризонталните структури имат смисъл между участници от един и същ тип</a:t>
            </a:r>
          </a:p>
          <a:p>
            <a:endParaRPr lang="bg-BG" sz="1800" dirty="0">
              <a:solidFill>
                <a:srgbClr val="FFFFFF"/>
              </a:solidFill>
            </a:endParaRPr>
          </a:p>
          <a:p>
            <a:r>
              <a:rPr lang="bg-BG" sz="1800" dirty="0">
                <a:solidFill>
                  <a:srgbClr val="FFFFFF"/>
                </a:solidFill>
              </a:rPr>
              <a:t>Враждебността и сътрудничеството на по-високо ниво се предават на по-ниските нива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1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Регионална сигурност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Сигурност на „региона“ или баланс на сигурността на всички включени участници? </a:t>
            </a:r>
          </a:p>
          <a:p>
            <a:endParaRPr lang="bg-BG" dirty="0"/>
          </a:p>
          <a:p>
            <a:r>
              <a:rPr lang="bg-BG" dirty="0"/>
              <a:t>Дилемата на сигурността и регионалните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32117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Особености на регионалната сигурност</a:t>
            </a:r>
          </a:p>
        </p:txBody>
      </p:sp>
      <p:graphicFrame>
        <p:nvGraphicFramePr>
          <p:cNvPr id="5" name="Контейнер за съдържание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223388"/>
              </p:ext>
            </p:extLst>
          </p:nvPr>
        </p:nvGraphicFramePr>
        <p:xfrm>
          <a:off x="1141410" y="2097088"/>
          <a:ext cx="9906001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143">
                  <a:extLst>
                    <a:ext uri="{9D8B030D-6E8A-4147-A177-3AD203B41FA5}">
                      <a16:colId xmlns:a16="http://schemas.microsoft.com/office/drawing/2014/main" val="3895058808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114263073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340897311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906586044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95057192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850545471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433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Равнище на сигурност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Степен на съзнаване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Степен на институционализиране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err="1"/>
                        <a:t>Специали-зирани</a:t>
                      </a:r>
                      <a:r>
                        <a:rPr lang="bg-BG" dirty="0"/>
                        <a:t> текстове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Норми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err="1"/>
                        <a:t>Специали-зирани</a:t>
                      </a:r>
                      <a:r>
                        <a:rPr lang="bg-BG" dirty="0"/>
                        <a:t> средства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Собствен </a:t>
                      </a:r>
                      <a:r>
                        <a:rPr lang="bg-BG" dirty="0" err="1"/>
                        <a:t>професио-нален</a:t>
                      </a:r>
                      <a:r>
                        <a:rPr lang="bg-BG" dirty="0"/>
                        <a:t> език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0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Държавно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Много висока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Има силно развита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Задължи-</a:t>
                      </a:r>
                      <a:r>
                        <a:rPr lang="bg-BG" dirty="0" err="1"/>
                        <a:t>телно</a:t>
                      </a:r>
                      <a:r>
                        <a:rPr lang="bg-BG" dirty="0"/>
                        <a:t> има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Има множество от норми, макар и </a:t>
                      </a:r>
                      <a:r>
                        <a:rPr lang="bg-BG" dirty="0" err="1"/>
                        <a:t>несинхро-низирани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Притежава основните средства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Има множество от </a:t>
                      </a:r>
                      <a:r>
                        <a:rPr lang="bg-BG" dirty="0" err="1"/>
                        <a:t>професио-нални</a:t>
                      </a:r>
                      <a:r>
                        <a:rPr lang="bg-BG" dirty="0"/>
                        <a:t> езици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3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Регионално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Не особено висока, често се осъзнава като несигурност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Рядко има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Значителен дискурс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Почти няма, но се срещат норми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Почти няма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Почти няма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3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7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„Регион“?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Коя е избраната гледна точка? </a:t>
            </a:r>
          </a:p>
          <a:p>
            <a:pPr marL="0" indent="0">
              <a:buNone/>
            </a:pPr>
            <a:r>
              <a:rPr lang="bg-BG" sz="2000" dirty="0"/>
              <a:t>исторически, политически, географски, икономически, социокултурен, геополитически, подчинен, неутрален, потенциално доминиращ, вътрешно/външно балансиран, заемащ съответно малка или голяма част от площта на земната повърхност</a:t>
            </a:r>
          </a:p>
          <a:p>
            <a:r>
              <a:rPr lang="bg-BG" sz="2000" dirty="0"/>
              <a:t>Възможно „поведение“ на регион?</a:t>
            </a:r>
          </a:p>
          <a:p>
            <a:pPr marL="0" indent="0">
              <a:buNone/>
            </a:pPr>
            <a:r>
              <a:rPr lang="bg-BG" sz="2000" dirty="0"/>
              <a:t>увеличаване на вътрешния/релационен конфликтен потенциал/интензитет, институционализиране, разширяване/свиване на границите</a:t>
            </a:r>
          </a:p>
        </p:txBody>
      </p:sp>
    </p:spTree>
    <p:extLst>
      <p:ext uri="{BB962C8B-B14F-4D97-AF65-F5344CB8AC3E}">
        <p14:creationId xmlns:p14="http://schemas.microsoft.com/office/powerpoint/2010/main" val="17951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876424" y="1174460"/>
            <a:ext cx="8791575" cy="3372373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Сценарийно пространство за развитие на динамиката на сигурността в междинна Европа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5754848"/>
            <a:ext cx="8791575" cy="377504"/>
          </a:xfrm>
        </p:spPr>
        <p:txBody>
          <a:bodyPr>
            <a:normAutofit fontScale="85000" lnSpcReduction="10000"/>
          </a:bodyPr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8613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Политическо измерение на функциониране на региона</a:t>
            </a:r>
          </a:p>
        </p:txBody>
      </p:sp>
      <p:graphicFrame>
        <p:nvGraphicFramePr>
          <p:cNvPr id="9" name="Контейнер за съдържание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567150"/>
              </p:ext>
            </p:extLst>
          </p:nvPr>
        </p:nvGraphicFramePr>
        <p:xfrm>
          <a:off x="1371600" y="1991360"/>
          <a:ext cx="9123682" cy="4094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7953">
                  <a:extLst>
                    <a:ext uri="{9D8B030D-6E8A-4147-A177-3AD203B41FA5}">
                      <a16:colId xmlns:a16="http://schemas.microsoft.com/office/drawing/2014/main" val="2744924797"/>
                    </a:ext>
                  </a:extLst>
                </a:gridCol>
                <a:gridCol w="4177240">
                  <a:extLst>
                    <a:ext uri="{9D8B030D-6E8A-4147-A177-3AD203B41FA5}">
                      <a16:colId xmlns:a16="http://schemas.microsoft.com/office/drawing/2014/main" val="4035507282"/>
                    </a:ext>
                  </a:extLst>
                </a:gridCol>
                <a:gridCol w="3178489">
                  <a:extLst>
                    <a:ext uri="{9D8B030D-6E8A-4147-A177-3AD203B41FA5}">
                      <a16:colId xmlns:a16="http://schemas.microsoft.com/office/drawing/2014/main" val="2334275448"/>
                    </a:ext>
                  </a:extLst>
                </a:gridCol>
              </a:tblGrid>
              <a:tr h="3493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 dirty="0">
                          <a:effectLst/>
                        </a:rPr>
                        <a:t>Променлива №</a:t>
                      </a:r>
                      <a:endParaRPr lang="bg-BG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Политическо измерение на функциониране на изследваното регионално пространство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Код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2248196436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Руска федерация - поведение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RUSB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4127485917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2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САЩ - поведение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USAB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555528768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3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ЕС (външни участници) - поведение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EUOB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679683024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4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 Турция - поведение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TURB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4006928392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5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 Турция - вътрешни работи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TURI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3170720513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6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 dirty="0">
                          <a:effectLst/>
                        </a:rPr>
                        <a:t>Равнище на конфликтност в МЕ</a:t>
                      </a:r>
                      <a:endParaRPr lang="bg-BG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EECE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490220704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7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Военни бюджети в МЕ (вътрешни участници)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MILBECEIA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715801593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8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Военни бюджети – външни участници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MILBOA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749400604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9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Равнище на сътрудничество в МЕ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COOPECE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1348290767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10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Равнище на сътрудничество на глобално равнище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COOPGLOB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1811789002"/>
                  </a:ext>
                </a:extLst>
              </a:tr>
              <a:tr h="302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11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 dirty="0">
                          <a:effectLst/>
                        </a:rPr>
                        <a:t>Равновесие между доминиращите геополитически участници</a:t>
                      </a:r>
                      <a:endParaRPr lang="bg-BG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BALDGA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321365412"/>
                  </a:ext>
                </a:extLst>
              </a:tr>
              <a:tr h="302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12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Нестабилност произлизаща от поведението на регионални сили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INSTREG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4140987716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13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Миграционен натиск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MIGPRES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2754583787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14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Политическа стабилност на Великобритания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UKSTAB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3426060493"/>
                  </a:ext>
                </a:extLst>
              </a:tr>
              <a:tr h="302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15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Създаване на суверенна кюрдска политико-териториална единица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KURDST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1705240838"/>
                  </a:ext>
                </a:extLst>
              </a:tr>
              <a:tr h="302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16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Сигурност на енергийните доставки за МЕ (вътрешни участници)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ENERECE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652952414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17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Разпространение на ОМП (глобално равнище)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WMDPROFGL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4189985697"/>
                  </a:ext>
                </a:extLst>
              </a:tr>
              <a:tr h="180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18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700">
                          <a:effectLst/>
                        </a:rPr>
                        <a:t>Поведение на Китайската народна република</a:t>
                      </a:r>
                      <a:endParaRPr lang="bg-BG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700" dirty="0">
                          <a:effectLst/>
                        </a:rPr>
                        <a:t>CHNBEH</a:t>
                      </a:r>
                      <a:endParaRPr lang="bg-BG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3" marR="57913" marT="0" marB="0" anchor="ctr"/>
                </a:tc>
                <a:extLst>
                  <a:ext uri="{0D108BD9-81ED-4DB2-BD59-A6C34878D82A}">
                    <a16:rowId xmlns:a16="http://schemas.microsoft.com/office/drawing/2014/main" val="276157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81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Социално и икономическо измерение на функциониране на региона</a:t>
            </a:r>
          </a:p>
        </p:txBody>
      </p:sp>
      <p:graphicFrame>
        <p:nvGraphicFramePr>
          <p:cNvPr id="4" name="Контейнер за съдържани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63502"/>
              </p:ext>
            </p:extLst>
          </p:nvPr>
        </p:nvGraphicFramePr>
        <p:xfrm>
          <a:off x="2143760" y="2097088"/>
          <a:ext cx="6827837" cy="1753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2319">
                  <a:extLst>
                    <a:ext uri="{9D8B030D-6E8A-4147-A177-3AD203B41FA5}">
                      <a16:colId xmlns:a16="http://schemas.microsoft.com/office/drawing/2014/main" val="4242261073"/>
                    </a:ext>
                  </a:extLst>
                </a:gridCol>
                <a:gridCol w="3125344">
                  <a:extLst>
                    <a:ext uri="{9D8B030D-6E8A-4147-A177-3AD203B41FA5}">
                      <a16:colId xmlns:a16="http://schemas.microsoft.com/office/drawing/2014/main" val="2668155643"/>
                    </a:ext>
                  </a:extLst>
                </a:gridCol>
                <a:gridCol w="2380174">
                  <a:extLst>
                    <a:ext uri="{9D8B030D-6E8A-4147-A177-3AD203B41FA5}">
                      <a16:colId xmlns:a16="http://schemas.microsoft.com/office/drawing/2014/main" val="1384312344"/>
                    </a:ext>
                  </a:extLst>
                </a:gridCol>
              </a:tblGrid>
              <a:tr h="4383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Променлива №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Социално измерение на функциониране на изследваното регионално пространство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Код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8594532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Демографски характеристики на МЕ (вътрешни участници)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DEMIAECE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1640193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2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Стабилност на екосистемата (глобално равнище)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ECOSTAB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895999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3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Промени в етническият баланс в МЕ (вътрешни участници)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ETHNBALIA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9603046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 dirty="0">
                          <a:effectLst/>
                        </a:rPr>
                        <a:t>4</a:t>
                      </a:r>
                      <a:endParaRPr lang="bg-B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Стабилност на концепцията за нация в МЕ (вътрешни участници)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NATCONCIA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5527625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5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Демографски характеристики на външните участници в МЕ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DEMOAECE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958039"/>
                  </a:ext>
                </a:extLst>
              </a:tr>
              <a:tr h="219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6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Демографски тенденции (глобално равнище)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 dirty="0">
                          <a:effectLst/>
                        </a:rPr>
                        <a:t>DEMGLOB</a:t>
                      </a:r>
                      <a:endParaRPr lang="bg-B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9907024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03985"/>
              </p:ext>
            </p:extLst>
          </p:nvPr>
        </p:nvGraphicFramePr>
        <p:xfrm>
          <a:off x="2143760" y="3850640"/>
          <a:ext cx="6827838" cy="17396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0264">
                  <a:extLst>
                    <a:ext uri="{9D8B030D-6E8A-4147-A177-3AD203B41FA5}">
                      <a16:colId xmlns:a16="http://schemas.microsoft.com/office/drawing/2014/main" val="1752147420"/>
                    </a:ext>
                  </a:extLst>
                </a:gridCol>
                <a:gridCol w="3353642">
                  <a:extLst>
                    <a:ext uri="{9D8B030D-6E8A-4147-A177-3AD203B41FA5}">
                      <a16:colId xmlns:a16="http://schemas.microsoft.com/office/drawing/2014/main" val="4075066445"/>
                    </a:ext>
                  </a:extLst>
                </a:gridCol>
                <a:gridCol w="2163932">
                  <a:extLst>
                    <a:ext uri="{9D8B030D-6E8A-4147-A177-3AD203B41FA5}">
                      <a16:colId xmlns:a16="http://schemas.microsoft.com/office/drawing/2014/main" val="1995185016"/>
                    </a:ext>
                  </a:extLst>
                </a:gridCol>
              </a:tblGrid>
              <a:tr h="4349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Променлива №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 dirty="0">
                          <a:effectLst/>
                        </a:rPr>
                        <a:t>Икономическо измерение на функциониране на изследваното регионално пространство</a:t>
                      </a:r>
                      <a:endParaRPr lang="bg-B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Код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456592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1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Икономическо състояние на вътрешните участници в МЕ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ECONIAECE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602865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2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Икономическо състояние на външните участници в МЕ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ECONOAECE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108147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3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Тенденции за развитие на икономиката (глобално равнище)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ECONGLOBT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496585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4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Качество/количество на работната сила на вътрешните участници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LABFORIA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5302549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5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Ефикасност/ефективност на образователните системи в МЕ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EDUECEIA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9393979"/>
                  </a:ext>
                </a:extLst>
              </a:tr>
              <a:tr h="217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6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800">
                          <a:effectLst/>
                        </a:rPr>
                        <a:t>Производителна ефективност в МЕ (вътрешни участници)</a:t>
                      </a:r>
                      <a:endParaRPr lang="bg-B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bg-BG" sz="800" dirty="0">
                          <a:effectLst/>
                        </a:rPr>
                        <a:t>OPEFFIAECE</a:t>
                      </a:r>
                      <a:endParaRPr lang="bg-B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2020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03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онтейнер за съдържание 3" descr="Картина, която съдържа екранна снимка&#10;&#10;Описание, генерирано с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672020"/>
            <a:ext cx="6844045" cy="5509456"/>
          </a:xfrm>
          <a:prstGeom prst="rect">
            <a:avLst/>
          </a:prstGeom>
        </p:spPr>
      </p:pic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12799" y="618518"/>
            <a:ext cx="3242821" cy="124044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bg-BG" sz="2400" dirty="0">
                <a:solidFill>
                  <a:srgbClr val="FFFFFF"/>
                </a:solidFill>
              </a:rPr>
              <a:t>Категоризиране на променливите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bg-BG" sz="1400" dirty="0">
                <a:solidFill>
                  <a:srgbClr val="FFFFFF"/>
                </a:solidFill>
              </a:rPr>
              <a:t>Кои променливи предопределят в най-голяма степен останалите?</a:t>
            </a:r>
          </a:p>
          <a:p>
            <a:r>
              <a:rPr lang="bg-BG" sz="1400" dirty="0">
                <a:solidFill>
                  <a:srgbClr val="FFFFFF"/>
                </a:solidFill>
              </a:rPr>
              <a:t>Каква е ролята на отделните групи променливи?</a:t>
            </a:r>
          </a:p>
          <a:p>
            <a:r>
              <a:rPr lang="bg-BG" sz="1400" dirty="0">
                <a:solidFill>
                  <a:srgbClr val="FFFFFF"/>
                </a:solidFill>
              </a:rPr>
              <a:t>Откъде следва да „започне“ сценарият?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72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Прилагане на </a:t>
            </a:r>
            <a:r>
              <a:rPr lang="en-US" sz="2800" dirty="0"/>
              <a:t>MICMAC (</a:t>
            </a:r>
            <a:r>
              <a:rPr lang="fr-FR" sz="2800" dirty="0"/>
              <a:t>Matrice d</a:t>
            </a:r>
            <a:r>
              <a:rPr lang="bg-BG" sz="2800" dirty="0"/>
              <a:t>'</a:t>
            </a:r>
            <a:r>
              <a:rPr lang="fr-FR" sz="2800" dirty="0"/>
              <a:t>Impacts Crois</a:t>
            </a:r>
            <a:r>
              <a:rPr lang="bg-BG" sz="2800" dirty="0"/>
              <a:t>é</a:t>
            </a:r>
            <a:r>
              <a:rPr lang="fr-FR" sz="2800" dirty="0"/>
              <a:t>s Multiplication Appliqu</a:t>
            </a:r>
            <a:r>
              <a:rPr lang="bg-BG" sz="2800" dirty="0"/>
              <a:t>é</a:t>
            </a:r>
            <a:r>
              <a:rPr lang="fr-FR" sz="2800" dirty="0"/>
              <a:t>s</a:t>
            </a:r>
            <a:r>
              <a:rPr lang="bg-BG" sz="2800" dirty="0"/>
              <a:t> à </a:t>
            </a:r>
            <a:r>
              <a:rPr lang="fr-FR" sz="2800" dirty="0"/>
              <a:t>un Classement</a:t>
            </a:r>
            <a:r>
              <a:rPr lang="en-US" sz="2800" dirty="0"/>
              <a:t>)</a:t>
            </a:r>
            <a:endParaRPr lang="bg-BG" sz="2800" dirty="0"/>
          </a:p>
        </p:txBody>
      </p:sp>
      <p:graphicFrame>
        <p:nvGraphicFramePr>
          <p:cNvPr id="4" name="Контейнер за съдържани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642858"/>
              </p:ext>
            </p:extLst>
          </p:nvPr>
        </p:nvGraphicFramePr>
        <p:xfrm>
          <a:off x="1534160" y="1960880"/>
          <a:ext cx="8188969" cy="46329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3409">
                  <a:extLst>
                    <a:ext uri="{9D8B030D-6E8A-4147-A177-3AD203B41FA5}">
                      <a16:colId xmlns:a16="http://schemas.microsoft.com/office/drawing/2014/main" val="111456956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475486507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195816872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24403107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397164721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671578063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906596688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393710465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82668885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15415073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433446784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4013070338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403278119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362975751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244520471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744317360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435042972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030327539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26487599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150559094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426723954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29562377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143663249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136400691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065148927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3500625599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245081246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371317453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425494793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2362259803"/>
                    </a:ext>
                  </a:extLst>
                </a:gridCol>
                <a:gridCol w="240852">
                  <a:extLst>
                    <a:ext uri="{9D8B030D-6E8A-4147-A177-3AD203B41FA5}">
                      <a16:colId xmlns:a16="http://schemas.microsoft.com/office/drawing/2014/main" val="698516555"/>
                    </a:ext>
                  </a:extLst>
                </a:gridCol>
              </a:tblGrid>
              <a:tr h="1052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bg-BG" sz="600" dirty="0">
                          <a:effectLst/>
                        </a:rPr>
                        <a:t> </a:t>
                      </a:r>
                      <a:endParaRPr lang="bg-B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rusb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usab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euob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turb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turi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milbeceia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milboa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coopece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coopglob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baldga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instreg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migpres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ukstab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kurdst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enerece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wmdprofgl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chnbeh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ecostab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ethnbalia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natconcia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demoaece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demglob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econoaece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econglobt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labforia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edueceia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opeffiaece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vert="vert270" anchor="ctr"/>
                </a:tc>
                <a:extLst>
                  <a:ext uri="{0D108BD9-81ED-4DB2-BD59-A6C34878D82A}">
                    <a16:rowId xmlns:a16="http://schemas.microsoft.com/office/drawing/2014/main" val="3905523590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RUSB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80101999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USAB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2187170767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EUOB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2315021450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TURB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3424929242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TURI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208038110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10850778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MILBECEIA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2070534745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MILBOA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3538279180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COOPECE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3018550299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COOPGLOB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140320276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BALDGA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53588715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INSTREG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3401815392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MIGPRES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479881212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UKSTAB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98990130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KURDST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06888891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ENERECE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259665197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WMDPROFGL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219736046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CHNBEH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210310217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73261954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ECOSTAB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995631945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ETHNBALIA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89319897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NATCONCIA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720862743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DEMOAECE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53119733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DEMGLOB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70984229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06459786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ECONOAECE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8258236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ECONGLOBT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319720963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LABFORIA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542962738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EDUECEIA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141826920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OPEFFIAECE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0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3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P1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1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>
                          <a:effectLst/>
                        </a:rPr>
                        <a:t>2</a:t>
                      </a:r>
                      <a:endParaRPr lang="bg-B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600" dirty="0">
                          <a:effectLst/>
                        </a:rPr>
                        <a:t>0</a:t>
                      </a:r>
                      <a:endParaRPr lang="bg-B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" marR="5880" marT="0" marB="0" anchor="ctr"/>
                </a:tc>
                <a:extLst>
                  <a:ext uri="{0D108BD9-81ED-4DB2-BD59-A6C34878D82A}">
                    <a16:rowId xmlns:a16="http://schemas.microsoft.com/office/drawing/2014/main" val="45306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10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онтейнер за съдържание 3" descr="Картина, която съдържа небе, голям&#10;&#10;Описание, генерирано с висока достовернос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8" y="1382058"/>
            <a:ext cx="2974328" cy="4088422"/>
          </a:xfrm>
          <a:prstGeom prst="rect">
            <a:avLst/>
          </a:prstGeom>
        </p:spPr>
      </p:pic>
      <p:pic>
        <p:nvPicPr>
          <p:cNvPr id="61" name="Контейнер за съдържание 3" descr="Картина, която съдържа екранна снимка&#10;&#10;Описание, генерирано с много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2" y="2861147"/>
            <a:ext cx="2974328" cy="1130244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bg-BG" sz="2800"/>
              <a:t>Резултат при отчитане на преките влияния</a:t>
            </a:r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71449" y="2468880"/>
            <a:ext cx="3445595" cy="35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онтейнер за съдържание 3" descr="Картина, която съдържа текст&#10;&#10;Описание, генерирано с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672020"/>
            <a:ext cx="6844045" cy="5509456"/>
          </a:xfrm>
          <a:prstGeom prst="rect">
            <a:avLst/>
          </a:prstGeom>
        </p:spPr>
      </p:pic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55266" y="1435100"/>
            <a:ext cx="2851417" cy="370585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bg-BG" sz="2400" dirty="0">
                <a:solidFill>
                  <a:srgbClr val="FFFFFF"/>
                </a:solidFill>
              </a:rPr>
              <a:t>Йерархия по влияние на променливите при отчитане на преките, непреките и потенциалните преки влияния, с посочени изменения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4620" y="5627687"/>
            <a:ext cx="2862444" cy="327025"/>
          </a:xfrm>
        </p:spPr>
        <p:txBody>
          <a:bodyPr>
            <a:normAutofit lnSpcReduction="1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8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онтейнер за съдържание 3" descr="Картина, която съдържа екранна снимка, текст&#10;&#10;Описание, генерирано с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81" y="1137621"/>
            <a:ext cx="5703796" cy="4577297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527050"/>
            <a:ext cx="3281003" cy="1839913"/>
          </a:xfrm>
        </p:spPr>
        <p:txBody>
          <a:bodyPr anchor="b">
            <a:normAutofit/>
          </a:bodyPr>
          <a:lstStyle/>
          <a:p>
            <a:r>
              <a:rPr lang="bg-BG" sz="2800" dirty="0">
                <a:solidFill>
                  <a:srgbClr val="FFFFFF"/>
                </a:solidFill>
              </a:rPr>
              <a:t>Определяне на хипотези за развитие на променливите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6041" y="2743200"/>
            <a:ext cx="3167744" cy="3673475"/>
          </a:xfrm>
        </p:spPr>
        <p:txBody>
          <a:bodyPr>
            <a:normAutofit fontScale="85000" lnSpcReduction="20000"/>
          </a:bodyPr>
          <a:lstStyle/>
          <a:p>
            <a:r>
              <a:rPr lang="bg-BG" sz="1900" dirty="0">
                <a:solidFill>
                  <a:srgbClr val="FFFFFF"/>
                </a:solidFill>
              </a:rPr>
              <a:t>Изчерпващи възможните състояния на променливата</a:t>
            </a:r>
          </a:p>
          <a:p>
            <a:r>
              <a:rPr lang="bg-BG" sz="1900" dirty="0">
                <a:solidFill>
                  <a:srgbClr val="FFFFFF"/>
                </a:solidFill>
              </a:rPr>
              <a:t>Ясно отграничени бъдещи състояния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bg-BG" sz="1900" dirty="0">
                <a:solidFill>
                  <a:srgbClr val="FFFFFF"/>
                </a:solidFill>
              </a:rPr>
              <a:t>Комбинации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  <a:r>
              <a:rPr lang="bg-BG" sz="1900" dirty="0">
                <a:solidFill>
                  <a:srgbClr val="FFFFFF"/>
                </a:solidFill>
              </a:rPr>
              <a:t> 205891132094649</a:t>
            </a:r>
          </a:p>
          <a:p>
            <a:r>
              <a:rPr lang="bg-BG" sz="1900" dirty="0">
                <a:solidFill>
                  <a:srgbClr val="FFFFFF"/>
                </a:solidFill>
              </a:rPr>
              <a:t>Пермутации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  <a:r>
              <a:rPr lang="bg-BG" sz="1900" dirty="0">
                <a:solidFill>
                  <a:srgbClr val="FFFFFF"/>
                </a:solidFill>
              </a:rPr>
              <a:t> 265252859812191058636308480000000</a:t>
            </a:r>
          </a:p>
          <a:p>
            <a:r>
              <a:rPr lang="bg-BG" sz="1900" dirty="0">
                <a:solidFill>
                  <a:srgbClr val="FFFFFF"/>
                </a:solidFill>
              </a:rPr>
              <a:t>Общо варианти</a:t>
            </a:r>
            <a:r>
              <a:rPr lang="en-US" sz="1900" dirty="0">
                <a:solidFill>
                  <a:srgbClr val="FFFFFF"/>
                </a:solidFill>
              </a:rPr>
              <a:t>: 54613211598075242391272000757267321323520000000</a:t>
            </a:r>
            <a:endParaRPr lang="bg-BG" sz="19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37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4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Контейнер за съдържание 3" descr="Картина, която съдържа текст&#10;&#10;Описание, генерирано с много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98" y="1137621"/>
            <a:ext cx="3959362" cy="4577297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>
              <a:lnSpc>
                <a:spcPct val="70000"/>
              </a:lnSpc>
            </a:pPr>
            <a:r>
              <a:rPr lang="bg-BG" sz="2200">
                <a:solidFill>
                  <a:srgbClr val="FFFFFF"/>
                </a:solidFill>
              </a:rPr>
              <a:t>Извеждане на най-вероятните хипотези</a:t>
            </a:r>
            <a:r>
              <a:rPr lang="en-US" sz="2200">
                <a:solidFill>
                  <a:srgbClr val="FFFFFF"/>
                </a:solidFill>
              </a:rPr>
              <a:t>: </a:t>
            </a:r>
            <a:r>
              <a:rPr lang="bg-BG" sz="2200">
                <a:solidFill>
                  <a:srgbClr val="FFFFFF"/>
                </a:solidFill>
              </a:rPr>
              <a:t>прилагане на </a:t>
            </a:r>
            <a:r>
              <a:rPr lang="en-US" sz="2200">
                <a:solidFill>
                  <a:srgbClr val="FFFFFF"/>
                </a:solidFill>
              </a:rPr>
              <a:t>SMIC (</a:t>
            </a:r>
            <a:r>
              <a:rPr lang="fr-FR" sz="2200">
                <a:solidFill>
                  <a:srgbClr val="FFFFFF"/>
                </a:solidFill>
              </a:rPr>
              <a:t>Syst</a:t>
            </a:r>
            <a:r>
              <a:rPr lang="ru-RU" sz="2200">
                <a:solidFill>
                  <a:srgbClr val="FFFFFF"/>
                </a:solidFill>
              </a:rPr>
              <a:t>è</a:t>
            </a:r>
            <a:r>
              <a:rPr lang="fr-FR" sz="2200">
                <a:solidFill>
                  <a:srgbClr val="FFFFFF"/>
                </a:solidFill>
              </a:rPr>
              <a:t>mes et Matrices d</a:t>
            </a:r>
            <a:r>
              <a:rPr lang="ru-RU" sz="2200">
                <a:solidFill>
                  <a:srgbClr val="FFFFFF"/>
                </a:solidFill>
              </a:rPr>
              <a:t>’</a:t>
            </a:r>
            <a:r>
              <a:rPr lang="fr-FR" sz="2200">
                <a:solidFill>
                  <a:srgbClr val="FFFFFF"/>
                </a:solidFill>
              </a:rPr>
              <a:t>Impacts Crois</a:t>
            </a:r>
            <a:r>
              <a:rPr lang="ru-RU" sz="2200">
                <a:solidFill>
                  <a:srgbClr val="FFFFFF"/>
                </a:solidFill>
              </a:rPr>
              <a:t>é</a:t>
            </a:r>
            <a:r>
              <a:rPr lang="fr-FR" sz="2200">
                <a:solidFill>
                  <a:srgbClr val="FFFFFF"/>
                </a:solidFill>
              </a:rPr>
              <a:t>s</a:t>
            </a:r>
            <a:r>
              <a:rPr lang="en-US" sz="2200">
                <a:solidFill>
                  <a:srgbClr val="FFFFFF"/>
                </a:solidFill>
              </a:rPr>
              <a:t>)</a:t>
            </a:r>
            <a:endParaRPr lang="bg-BG" sz="2200">
              <a:solidFill>
                <a:srgbClr val="FFFFFF"/>
              </a:solidFill>
            </a:endParaRPr>
          </a:p>
        </p:txBody>
      </p:sp>
      <p:sp>
        <p:nvSpPr>
          <p:cNvPr id="76" name="Content Placeholder 8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bg-BG" sz="1800" dirty="0">
                <a:solidFill>
                  <a:srgbClr val="FFFFFF"/>
                </a:solidFill>
              </a:rPr>
              <a:t>Обикновени вероятности</a:t>
            </a:r>
          </a:p>
          <a:p>
            <a:r>
              <a:rPr lang="bg-BG" sz="1800" dirty="0">
                <a:solidFill>
                  <a:srgbClr val="FFFFFF"/>
                </a:solidFill>
              </a:rPr>
              <a:t>Вероятности при реализиране на дадена хипотеза</a:t>
            </a:r>
          </a:p>
          <a:p>
            <a:r>
              <a:rPr lang="bg-BG" sz="1800" dirty="0">
                <a:solidFill>
                  <a:srgbClr val="FFFFFF"/>
                </a:solidFill>
              </a:rPr>
              <a:t>Вероятности при нереализиране на дадена хипотеза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61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онтейнер за съдържание 3" descr="Картина, която съдържа седящ&#10;&#10;Описание, генерирано с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179969"/>
            <a:ext cx="6112382" cy="449260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891002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bg-BG" sz="2600" dirty="0">
                <a:solidFill>
                  <a:srgbClr val="FFFFFF"/>
                </a:solidFill>
              </a:rPr>
              <a:t>Общо представяне на структурата на разработвания сценарий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6041" y="2641599"/>
            <a:ext cx="3281004" cy="3149601"/>
          </a:xfrm>
        </p:spPr>
        <p:txBody>
          <a:bodyPr>
            <a:normAutofit/>
          </a:bodyPr>
          <a:lstStyle/>
          <a:p>
            <a:r>
              <a:rPr lang="bg-BG" sz="1800" dirty="0">
                <a:solidFill>
                  <a:srgbClr val="FFFFFF"/>
                </a:solidFill>
              </a:rPr>
              <a:t>Инструмент за визуализиране „</a:t>
            </a:r>
            <a:r>
              <a:rPr lang="en-US" sz="1800" dirty="0">
                <a:solidFill>
                  <a:srgbClr val="FFFFFF"/>
                </a:solidFill>
              </a:rPr>
              <a:t>Scenaring Tools</a:t>
            </a:r>
            <a:r>
              <a:rPr lang="bg-BG" sz="1800" dirty="0">
                <a:solidFill>
                  <a:srgbClr val="FFFFFF"/>
                </a:solidFill>
              </a:rPr>
              <a:t>“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bg-BG" sz="1800" dirty="0">
                <a:solidFill>
                  <a:srgbClr val="FFFFFF"/>
                </a:solidFill>
              </a:rPr>
              <a:t>Проверка за логически противоречия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20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9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Контейнер за съдържа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806488"/>
            <a:ext cx="6112382" cy="323956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bg-BG" sz="2800">
                <a:solidFill>
                  <a:srgbClr val="FFFFFF"/>
                </a:solidFill>
              </a:rPr>
              <a:t>Конфликтен потенциал и интензитет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36041" y="2785145"/>
            <a:ext cx="3281004" cy="3006056"/>
          </a:xfrm>
        </p:spPr>
        <p:txBody>
          <a:bodyPr>
            <a:normAutofit/>
          </a:bodyPr>
          <a:lstStyle/>
          <a:p>
            <a:r>
              <a:rPr lang="bg-BG" sz="1800" dirty="0">
                <a:solidFill>
                  <a:srgbClr val="FFFFFF"/>
                </a:solidFill>
              </a:rPr>
              <a:t>Абсолютната враждебност води до непредвидимост в протичането на конфликта</a:t>
            </a:r>
          </a:p>
          <a:p>
            <a:endParaRPr lang="bg-BG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6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онтейнер за съдържание 4" descr="Картина, която съдържа екранна снимка&#10;&#10;Описание, генерирано с много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8" y="1611313"/>
            <a:ext cx="5810252" cy="38115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bg-BG" sz="2000" dirty="0"/>
              <a:t>Съотношение на силите между доминиращите геополитически сили</a:t>
            </a:r>
            <a:r>
              <a:rPr lang="en-US" sz="2000" dirty="0"/>
              <a:t> </a:t>
            </a:r>
            <a:r>
              <a:rPr lang="bg-BG" sz="2000" dirty="0"/>
              <a:t>и избрани вътрешни участници в междинна Европа</a:t>
            </a:r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7525" y="2513013"/>
            <a:ext cx="5190548" cy="20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източници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78593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Радулов, Н. Разузнавателен анализ. София. АСИ Принт. 2013.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Godet, M., P. Durance. Strategic Foresight: For Corporate And Regional Development. Paris. UNESCO Bureau of Strategic Planning. 2011.</a:t>
            </a:r>
            <a:endParaRPr lang="bg-BG" sz="1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Guardian. 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Статия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„GDP projections from PwC: how China, India and Brazil will overtake the West by 2050“, 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налична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https://www.theguardian.com/news/datablog/2011/jan/07/gdp-projections-china-us-uk-brazil, 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към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bg-BG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.2017 г. </a:t>
            </a:r>
            <a:endParaRPr lang="bg-BG" sz="1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United Nations. World Population Prospects: Key Findings &amp; Advance Tables. Department of Economic and Social Affairs. New York. 2015. </a:t>
            </a:r>
            <a:endParaRPr lang="bg-BG" sz="1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4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Речникови разбирания за понятието регион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bg-BG" sz="2100" dirty="0"/>
              <a:t>Неопределена част от света или вселената</a:t>
            </a:r>
            <a:r>
              <a:rPr lang="ru-RU" sz="2100" dirty="0"/>
              <a:t>;</a:t>
            </a:r>
            <a:r>
              <a:rPr lang="bg-BG" sz="2100" dirty="0"/>
              <a:t> широка географска област отличаваща се със сходни характеристики</a:t>
            </a:r>
            <a:r>
              <a:rPr lang="ru-RU" sz="2100" dirty="0"/>
              <a:t>;</a:t>
            </a:r>
            <a:r>
              <a:rPr lang="bg-BG" sz="2100" dirty="0"/>
              <a:t> част от света поддържаща специфична флора и фауна (</a:t>
            </a:r>
            <a:r>
              <a:rPr lang="en-US" sz="2100" dirty="0"/>
              <a:t>Merriam</a:t>
            </a:r>
            <a:r>
              <a:rPr lang="ru-RU" sz="2100" dirty="0"/>
              <a:t>-</a:t>
            </a:r>
            <a:r>
              <a:rPr lang="en-US" sz="2100" dirty="0"/>
              <a:t>Webster</a:t>
            </a:r>
            <a:r>
              <a:rPr lang="ru-RU" sz="2100" dirty="0"/>
              <a:t> 2015: </a:t>
            </a:r>
            <a:r>
              <a:rPr lang="en-US" sz="2100" dirty="0"/>
              <a:t>Region</a:t>
            </a:r>
            <a:r>
              <a:rPr lang="bg-BG" sz="2100" dirty="0"/>
              <a:t>)</a:t>
            </a:r>
            <a:r>
              <a:rPr lang="ru-RU" sz="2100" dirty="0"/>
              <a:t>. </a:t>
            </a:r>
            <a:endParaRPr lang="bg-BG" sz="2100" dirty="0"/>
          </a:p>
          <a:p>
            <a:pPr lvl="0"/>
            <a:r>
              <a:rPr lang="bg-BG" sz="2100" dirty="0"/>
              <a:t>Област представляваща част от света, която притежава характерни особености, но не винаги точно определени граници (</a:t>
            </a:r>
            <a:r>
              <a:rPr lang="en-US" sz="2100" dirty="0"/>
              <a:t>Oxford Dictionary</a:t>
            </a:r>
            <a:r>
              <a:rPr lang="ru-RU" sz="2100" dirty="0"/>
              <a:t> 2015: </a:t>
            </a:r>
            <a:r>
              <a:rPr lang="en-US" sz="2100" dirty="0"/>
              <a:t>Region</a:t>
            </a:r>
            <a:r>
              <a:rPr lang="bg-BG" sz="2100" dirty="0"/>
              <a:t>). </a:t>
            </a:r>
          </a:p>
          <a:p>
            <a:pPr lvl="0"/>
            <a:r>
              <a:rPr lang="bg-BG" sz="2100" dirty="0"/>
              <a:t>Значителна част от земната повърхност чиито политически, географски или културни характеристики, се различават от същите, налични в другите зони на планетата (</a:t>
            </a:r>
            <a:r>
              <a:rPr lang="en-US" sz="2100" dirty="0"/>
              <a:t>Macmillan Dictionary</a:t>
            </a:r>
            <a:r>
              <a:rPr lang="ru-RU" sz="2100" dirty="0"/>
              <a:t> 2015: </a:t>
            </a:r>
            <a:r>
              <a:rPr lang="en-US" sz="2100" dirty="0"/>
              <a:t>Region</a:t>
            </a:r>
            <a:r>
              <a:rPr lang="bg-BG" sz="2100" dirty="0"/>
              <a:t>). </a:t>
            </a:r>
          </a:p>
          <a:p>
            <a:pPr lvl="0"/>
            <a:r>
              <a:rPr lang="bg-BG" sz="2100" dirty="0"/>
              <a:t>Определена област или част от света (</a:t>
            </a:r>
            <a:r>
              <a:rPr lang="en-US" sz="2100" dirty="0"/>
              <a:t>Cambridge Dictionary</a:t>
            </a:r>
            <a:r>
              <a:rPr lang="ru-RU" sz="2100" dirty="0"/>
              <a:t> 2015: </a:t>
            </a:r>
            <a:r>
              <a:rPr lang="en-US" sz="2100" dirty="0"/>
              <a:t>Region</a:t>
            </a:r>
            <a:r>
              <a:rPr lang="bg-BG" sz="2100" dirty="0"/>
              <a:t>).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38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Специализирани разбирания за понятието регион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2" y="1954635"/>
            <a:ext cx="9905999" cy="3836566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Копенхагенската школа</a:t>
            </a:r>
            <a:r>
              <a:rPr lang="en-US" dirty="0"/>
              <a:t>: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bg-BG" dirty="0"/>
              <a:t>1. Равнище на което връзките между участниците са толкова значителни, че сигурността на всеки един от тях не може да бъде разбирана като отделена от тази на другите (</a:t>
            </a:r>
            <a:r>
              <a:rPr lang="en-GB" dirty="0"/>
              <a:t>Buzan</a:t>
            </a:r>
            <a:r>
              <a:rPr lang="ru-RU" dirty="0"/>
              <a:t>, </a:t>
            </a:r>
            <a:r>
              <a:rPr lang="en-GB" dirty="0"/>
              <a:t>Waever</a:t>
            </a:r>
            <a:r>
              <a:rPr lang="bg-BG" dirty="0"/>
              <a:t> 2003: 43)</a:t>
            </a:r>
            <a:r>
              <a:rPr lang="en-US" dirty="0"/>
              <a:t>;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bg-BG" dirty="0"/>
              <a:t>2. Пространствено кохерентна територия, включваща две или повече държави (</a:t>
            </a:r>
            <a:r>
              <a:rPr lang="en-US" dirty="0"/>
              <a:t>Buzan</a:t>
            </a:r>
            <a:r>
              <a:rPr lang="ru-RU" dirty="0"/>
              <a:t>, </a:t>
            </a:r>
            <a:r>
              <a:rPr lang="en-US" dirty="0"/>
              <a:t>Waever</a:t>
            </a:r>
            <a:r>
              <a:rPr lang="ru-RU" dirty="0"/>
              <a:t>, </a:t>
            </a:r>
            <a:r>
              <a:rPr lang="en-US" dirty="0"/>
              <a:t>de Wilde</a:t>
            </a:r>
            <a:r>
              <a:rPr lang="ru-RU" dirty="0"/>
              <a:t> 1998: 18-19</a:t>
            </a:r>
            <a:r>
              <a:rPr lang="bg-BG" dirty="0"/>
              <a:t>).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7098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Картина, която съдържа електроника&#10;&#10;Описание, генерирано с висока достоверност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Контейнер за съдържание 4" descr="Картина, която съдържа текст&#10;&#10;Описание, генерирано с висока достовернос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86421"/>
            <a:ext cx="6844045" cy="4880654"/>
          </a:xfrm>
          <a:prstGeom prst="rect">
            <a:avLst/>
          </a:prstGeom>
        </p:spPr>
      </p:pic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bg-BG" sz="3200">
                <a:solidFill>
                  <a:srgbClr val="FFFFFF"/>
                </a:solidFill>
              </a:rPr>
              <a:t>Регионът - теоретичен поглед</a:t>
            </a:r>
          </a:p>
        </p:txBody>
      </p:sp>
      <p:sp>
        <p:nvSpPr>
          <p:cNvPr id="64" name="Content Placeholder 9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Абстрактен обект, представляващ властово пространство на държави, географски прилежащи една към друга, което обхваща част от глобалната система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0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Какви са границите на региона?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… границите на Централна Европа постоянно са се размествали поради външни въздействия, произлизащи както от изток така и от запад (</a:t>
            </a:r>
            <a:r>
              <a:rPr lang="en-US" dirty="0"/>
              <a:t>Vida</a:t>
            </a:r>
            <a:r>
              <a:rPr lang="bg-BG" dirty="0"/>
              <a:t> 2007: 271)</a:t>
            </a:r>
          </a:p>
          <a:p>
            <a:r>
              <a:rPr lang="bg-BG" dirty="0"/>
              <a:t>Държавни граници </a:t>
            </a:r>
            <a:r>
              <a:rPr lang="en-US" dirty="0"/>
              <a:t>== </a:t>
            </a:r>
            <a:r>
              <a:rPr lang="bg-BG" dirty="0"/>
              <a:t>регионални граници</a:t>
            </a:r>
            <a:r>
              <a:rPr lang="en-US" dirty="0"/>
              <a:t>?</a:t>
            </a:r>
          </a:p>
          <a:p>
            <a:r>
              <a:rPr lang="bg-BG" dirty="0"/>
              <a:t>Концепцията за вътрешни и външни участници в регионалното пространство</a:t>
            </a:r>
          </a:p>
        </p:txBody>
      </p:sp>
    </p:spTree>
    <p:extLst>
      <p:ext uri="{BB962C8B-B14F-4D97-AF65-F5344CB8AC3E}">
        <p14:creationId xmlns:p14="http://schemas.microsoft.com/office/powerpoint/2010/main" val="237793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Категоризиране на държавите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Държави с нисък потенциал на намеса - единствено вътрешни участници (с или без значение за структурата на региона)</a:t>
            </a:r>
          </a:p>
          <a:p>
            <a:endParaRPr lang="bg-BG" dirty="0"/>
          </a:p>
          <a:p>
            <a:r>
              <a:rPr lang="bg-BG" dirty="0"/>
              <a:t>Държави с висок потенциал на намеса - вътрешни и външни участници</a:t>
            </a:r>
          </a:p>
          <a:p>
            <a:endParaRPr lang="bg-BG" dirty="0"/>
          </a:p>
          <a:p>
            <a:r>
              <a:rPr lang="bg-BG" dirty="0"/>
              <a:t>Доминиращи геополитически сили - външни участници</a:t>
            </a:r>
          </a:p>
        </p:txBody>
      </p:sp>
    </p:spTree>
    <p:extLst>
      <p:ext uri="{BB962C8B-B14F-4D97-AF65-F5344CB8AC3E}">
        <p14:creationId xmlns:p14="http://schemas.microsoft.com/office/powerpoint/2010/main" val="162129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Конструкция на регион</a:t>
            </a:r>
          </a:p>
        </p:txBody>
      </p:sp>
      <p:pic>
        <p:nvPicPr>
          <p:cNvPr id="5" name="Контейнер за съдържание 4" descr="Картина, която съдържа карта, текст&#10;&#10;Описание, генерирано с много висока достоверност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2965"/>
            <a:ext cx="9905997" cy="4437776"/>
          </a:xfrm>
        </p:spPr>
      </p:pic>
    </p:spTree>
    <p:extLst>
      <p:ext uri="{BB962C8B-B14F-4D97-AF65-F5344CB8AC3E}">
        <p14:creationId xmlns:p14="http://schemas.microsoft.com/office/powerpoint/2010/main" val="300530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Верига</Template>
  <TotalTime>365</TotalTime>
  <Words>2310</Words>
  <Application>Microsoft Office PowerPoint</Application>
  <PresentationFormat>Широк екран</PresentationFormat>
  <Paragraphs>1182</Paragraphs>
  <Slides>31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Tw Cen MT</vt:lpstr>
      <vt:lpstr>Верига</vt:lpstr>
      <vt:lpstr>Регионална сигурност</vt:lpstr>
      <vt:lpstr>Какво е „Регион“?</vt:lpstr>
      <vt:lpstr>Конфликтен потенциал и интензитет</vt:lpstr>
      <vt:lpstr>Речникови разбирания за понятието регион</vt:lpstr>
      <vt:lpstr>Специализирани разбирания за понятието регион</vt:lpstr>
      <vt:lpstr>Регионът - теоретичен поглед</vt:lpstr>
      <vt:lpstr>Какви са границите на региона?</vt:lpstr>
      <vt:lpstr>Категоризиране на държавите</vt:lpstr>
      <vt:lpstr>Примерна Конструкция на регион</vt:lpstr>
      <vt:lpstr>Примерно разделяне на света на геополитически региони</vt:lpstr>
      <vt:lpstr>Природа на регионалното пространство</vt:lpstr>
      <vt:lpstr>Типове регионални пространства</vt:lpstr>
      <vt:lpstr>Определяне на структурата на региона</vt:lpstr>
      <vt:lpstr>Определяне на структурата на региона</vt:lpstr>
      <vt:lpstr>Хоризонтални структури</vt:lpstr>
      <vt:lpstr>Вертикални структури на региона</vt:lpstr>
      <vt:lpstr>Структура на регион</vt:lpstr>
      <vt:lpstr>Регионална сигурност</vt:lpstr>
      <vt:lpstr>Особености на регионалната сигурност</vt:lpstr>
      <vt:lpstr>Сценарийно пространство за развитие на динамиката на сигурността в междинна Европа</vt:lpstr>
      <vt:lpstr>Политическо измерение на функциониране на региона</vt:lpstr>
      <vt:lpstr>Социално и икономическо измерение на функциониране на региона</vt:lpstr>
      <vt:lpstr>Категоризиране на променливите</vt:lpstr>
      <vt:lpstr>Прилагане на MICMAC (Matrice d'Impacts Croisés Multiplication Appliqués à un Classement)</vt:lpstr>
      <vt:lpstr>Резултат при отчитане на преките влияния</vt:lpstr>
      <vt:lpstr>Йерархия по влияние на променливите при отчитане на преките, непреките и потенциалните преки влияния, с посочени изменения</vt:lpstr>
      <vt:lpstr>Определяне на хипотези за развитие на променливите</vt:lpstr>
      <vt:lpstr>Извеждане на най-вероятните хипотези: прилагане на SMIC (Systèmes et Matrices d’Impacts Croisés)</vt:lpstr>
      <vt:lpstr>Общо представяне на структурата на разработвания сценарий</vt:lpstr>
      <vt:lpstr>Съотношение на силите между доминиращите геополитически сили и избрани вътрешни участници в междинна Европа</vt:lpstr>
      <vt:lpstr>Използвани 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Сценарийно пространство за развитие на динамиката на сигурността в междинна Европа</dc:title>
  <dc:creator>Mihael Dimitrov</dc:creator>
  <cp:lastModifiedBy>Mihael Dimitrov</cp:lastModifiedBy>
  <cp:revision>50</cp:revision>
  <dcterms:created xsi:type="dcterms:W3CDTF">2017-05-09T08:17:21Z</dcterms:created>
  <dcterms:modified xsi:type="dcterms:W3CDTF">2017-05-12T14:15:19Z</dcterms:modified>
</cp:coreProperties>
</file>